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ira" initials="E" lastIdx="6" clrIdx="0">
    <p:extLst>
      <p:ext uri="{19B8F6BF-5375-455C-9EA6-DF929625EA0E}">
        <p15:presenceInfo xmlns:p15="http://schemas.microsoft.com/office/powerpoint/2012/main" userId="Ei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4F4"/>
    <a:srgbClr val="EAEAEA"/>
    <a:srgbClr val="FEFEFE"/>
    <a:srgbClr val="EBEBEB"/>
    <a:srgbClr val="E9E9E9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9356-C1D9-4335-8E62-1D81B2EFCE9F}" type="datetimeFigureOut">
              <a:rPr lang="fi-FI" smtClean="0"/>
              <a:t>12.3.2017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35E0-1400-42FF-BE75-D176CF2645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382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9356-C1D9-4335-8E62-1D81B2EFCE9F}" type="datetimeFigureOut">
              <a:rPr lang="fi-FI" smtClean="0"/>
              <a:t>12.3.2017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35E0-1400-42FF-BE75-D176CF2645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73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9356-C1D9-4335-8E62-1D81B2EFCE9F}" type="datetimeFigureOut">
              <a:rPr lang="fi-FI" smtClean="0"/>
              <a:t>12.3.2017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35E0-1400-42FF-BE75-D176CF2645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886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9356-C1D9-4335-8E62-1D81B2EFCE9F}" type="datetimeFigureOut">
              <a:rPr lang="fi-FI" smtClean="0"/>
              <a:t>12.3.2017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35E0-1400-42FF-BE75-D176CF2645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633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9356-C1D9-4335-8E62-1D81B2EFCE9F}" type="datetimeFigureOut">
              <a:rPr lang="fi-FI" smtClean="0"/>
              <a:t>12.3.2017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35E0-1400-42FF-BE75-D176CF2645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312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9356-C1D9-4335-8E62-1D81B2EFCE9F}" type="datetimeFigureOut">
              <a:rPr lang="fi-FI" smtClean="0"/>
              <a:t>12.3.2017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35E0-1400-42FF-BE75-D176CF2645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356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9356-C1D9-4335-8E62-1D81B2EFCE9F}" type="datetimeFigureOut">
              <a:rPr lang="fi-FI" smtClean="0"/>
              <a:t>12.3.2017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35E0-1400-42FF-BE75-D176CF2645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21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9356-C1D9-4335-8E62-1D81B2EFCE9F}" type="datetimeFigureOut">
              <a:rPr lang="fi-FI" smtClean="0"/>
              <a:t>12.3.2017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35E0-1400-42FF-BE75-D176CF2645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195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9356-C1D9-4335-8E62-1D81B2EFCE9F}" type="datetimeFigureOut">
              <a:rPr lang="fi-FI" smtClean="0"/>
              <a:t>12.3.2017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35E0-1400-42FF-BE75-D176CF2645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69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9356-C1D9-4335-8E62-1D81B2EFCE9F}" type="datetimeFigureOut">
              <a:rPr lang="fi-FI" smtClean="0"/>
              <a:t>12.3.2017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35E0-1400-42FF-BE75-D176CF2645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573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9356-C1D9-4335-8E62-1D81B2EFCE9F}" type="datetimeFigureOut">
              <a:rPr lang="fi-FI" smtClean="0"/>
              <a:t>12.3.2017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35E0-1400-42FF-BE75-D176CF2645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26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29356-C1D9-4335-8E62-1D81B2EFCE9F}" type="datetimeFigureOut">
              <a:rPr lang="fi-FI" smtClean="0"/>
              <a:t>12.3.2017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935E0-1400-42FF-BE75-D176CF2645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874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1140123" y="1144588"/>
            <a:ext cx="9911751" cy="39243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49000">
                <a:schemeClr val="accent3">
                  <a:lumMod val="45000"/>
                  <a:lumOff val="55000"/>
                </a:schemeClr>
              </a:gs>
              <a:gs pos="100000">
                <a:srgbClr val="F4F4F4"/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3998" y="1508919"/>
            <a:ext cx="9144000" cy="1233488"/>
          </a:xfrm>
        </p:spPr>
        <p:txBody>
          <a:bodyPr/>
          <a:lstStyle/>
          <a:p>
            <a:r>
              <a:rPr lang="fi-FI" b="1" dirty="0" smtClean="0"/>
              <a:t>Kokoomus Heinola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3999" y="3106738"/>
            <a:ext cx="9144000" cy="2151062"/>
          </a:xfrm>
        </p:spPr>
        <p:txBody>
          <a:bodyPr>
            <a:normAutofit/>
          </a:bodyPr>
          <a:lstStyle/>
          <a:p>
            <a:r>
              <a:rPr lang="fi-FI" b="1" dirty="0" smtClean="0"/>
              <a:t>Kuntavaaliohjelma</a:t>
            </a:r>
            <a:r>
              <a:rPr lang="fi-FI" dirty="0" smtClean="0"/>
              <a:t> 2017-2020</a:t>
            </a:r>
          </a:p>
          <a:p>
            <a:r>
              <a:rPr lang="fi-FI" dirty="0" smtClean="0"/>
              <a:t>Kokoomus on tutkitusti Suomen luotetuin kuntapuolue. Olemme valmiit tekemään tuloksekasta yhteistyötä kaikkien heinolalaisten parhaaksi. </a:t>
            </a:r>
          </a:p>
          <a:p>
            <a:r>
              <a:rPr lang="fi-FI" sz="1400" dirty="0" smtClean="0"/>
              <a:t>12.3.2017</a:t>
            </a:r>
          </a:p>
          <a:p>
            <a:endParaRPr lang="fi-FI" sz="1400" dirty="0" smtClean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712" y="5257800"/>
            <a:ext cx="3227538" cy="146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02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1140123" y="445647"/>
            <a:ext cx="9911751" cy="606742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49000">
                <a:schemeClr val="accent3">
                  <a:lumMod val="45000"/>
                  <a:lumOff val="55000"/>
                </a:schemeClr>
              </a:gs>
              <a:gs pos="100000">
                <a:srgbClr val="F4F4F4"/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3999" y="445647"/>
            <a:ext cx="9144000" cy="1220787"/>
          </a:xfrm>
        </p:spPr>
        <p:txBody>
          <a:bodyPr/>
          <a:lstStyle/>
          <a:p>
            <a:r>
              <a:rPr lang="fi-FI" dirty="0" smtClean="0"/>
              <a:t>Elinvoima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6092" y="1585471"/>
            <a:ext cx="9803741" cy="5008564"/>
          </a:xfrm>
        </p:spPr>
        <p:txBody>
          <a:bodyPr>
            <a:normAutofit/>
          </a:bodyPr>
          <a:lstStyle/>
          <a:p>
            <a:r>
              <a:rPr lang="fi-FI" dirty="0"/>
              <a:t>Vain hyvin hoidettu talous on tae laadukkaille palveluille kaikille heinolalaisille. Hyvä talous on seurausta hyvästä johtajuudesta, palvelujen kehittämisestä ja tuottamisesta. </a:t>
            </a:r>
            <a:endParaRPr lang="fi-FI" dirty="0" smtClean="0"/>
          </a:p>
          <a:p>
            <a:r>
              <a:rPr lang="fi-FI" dirty="0" smtClean="0"/>
              <a:t>Kaupungissa </a:t>
            </a:r>
            <a:r>
              <a:rPr lang="fi-FI" dirty="0"/>
              <a:t>sijaitsevien </a:t>
            </a:r>
            <a:r>
              <a:rPr lang="fi-FI" dirty="0">
                <a:solidFill>
                  <a:srgbClr val="002060"/>
                </a:solidFill>
              </a:rPr>
              <a:t>yritysten yleisiä toimintaedellytyksiä </a:t>
            </a:r>
            <a:r>
              <a:rPr lang="fi-FI" dirty="0"/>
              <a:t>on </a:t>
            </a:r>
            <a:r>
              <a:rPr lang="fi-FI" dirty="0" smtClean="0"/>
              <a:t>tuettava – konkreettisina esimerkkeinä valokuituverkosto ja sujuva keskusta-alueen </a:t>
            </a:r>
            <a:r>
              <a:rPr lang="fi-FI" dirty="0"/>
              <a:t>pysäköinti ja </a:t>
            </a:r>
            <a:r>
              <a:rPr lang="fi-FI" dirty="0" smtClean="0"/>
              <a:t>liikenne</a:t>
            </a:r>
            <a:r>
              <a:rPr lang="fi-FI" dirty="0"/>
              <a:t> </a:t>
            </a:r>
            <a:r>
              <a:rPr lang="fi-FI" dirty="0" smtClean="0"/>
              <a:t>sekä kaupungin matkailumarkkinointi.</a:t>
            </a:r>
          </a:p>
          <a:p>
            <a:r>
              <a:rPr lang="fi-FI" dirty="0" smtClean="0"/>
              <a:t>Vierumäki on </a:t>
            </a:r>
            <a:r>
              <a:rPr lang="fi-FI" dirty="0"/>
              <a:t>Heinolalle tärkeä </a:t>
            </a:r>
            <a:r>
              <a:rPr lang="fi-FI" dirty="0" smtClean="0"/>
              <a:t>– tavoitteena alueen yhteisen </a:t>
            </a:r>
            <a:r>
              <a:rPr lang="fi-FI" dirty="0"/>
              <a:t>vision työstäminen ja </a:t>
            </a:r>
            <a:r>
              <a:rPr lang="fi-FI" dirty="0" smtClean="0"/>
              <a:t>kaavoitus. </a:t>
            </a:r>
          </a:p>
          <a:p>
            <a:r>
              <a:rPr lang="fi-FI" dirty="0"/>
              <a:t>Katujen, vesijohtojen, viemäröinnin ja rakennusten kunnossapito </a:t>
            </a:r>
            <a:r>
              <a:rPr lang="fi-FI" dirty="0" smtClean="0"/>
              <a:t>vuosittain. Konkreettisena esimerkkinä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dirty="0" smtClean="0">
                <a:solidFill>
                  <a:srgbClr val="002060"/>
                </a:solidFill>
              </a:rPr>
              <a:t>ympäristötekniikan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dirty="0" smtClean="0"/>
              <a:t>hyväksikäyttö näissä.</a:t>
            </a:r>
          </a:p>
          <a:p>
            <a:r>
              <a:rPr lang="fi-FI" dirty="0"/>
              <a:t>K</a:t>
            </a:r>
            <a:r>
              <a:rPr lang="fi-FI" dirty="0" smtClean="0"/>
              <a:t>aavoitus on tärkeä </a:t>
            </a:r>
            <a:r>
              <a:rPr lang="fi-FI" dirty="0"/>
              <a:t>elinvoiman kannalta – kaupungilla tulee olla erilaisia </a:t>
            </a:r>
            <a:r>
              <a:rPr lang="fi-FI" dirty="0" smtClean="0"/>
              <a:t>tontteja tarjolla. Kaavoittamatonta maata ei tule kaupungin myydä. </a:t>
            </a:r>
          </a:p>
          <a:p>
            <a:r>
              <a:rPr lang="fi-FI" dirty="0" smtClean="0"/>
              <a:t>Yritysvaikutusten arviointi mukaan kaikille hallinnonaloille.</a:t>
            </a:r>
          </a:p>
          <a:p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650382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1140123" y="256636"/>
            <a:ext cx="9911751" cy="629602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49000">
                <a:schemeClr val="accent3">
                  <a:lumMod val="45000"/>
                  <a:lumOff val="55000"/>
                </a:schemeClr>
              </a:gs>
              <a:gs pos="100000">
                <a:srgbClr val="F4F4F4"/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3999" y="79255"/>
            <a:ext cx="9144000" cy="1220787"/>
          </a:xfrm>
        </p:spPr>
        <p:txBody>
          <a:bodyPr/>
          <a:lstStyle/>
          <a:p>
            <a:r>
              <a:rPr lang="fi-FI" dirty="0" smtClean="0"/>
              <a:t>Hyvinvointi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0123" y="1477423"/>
            <a:ext cx="10771967" cy="5524890"/>
          </a:xfrm>
        </p:spPr>
        <p:txBody>
          <a:bodyPr>
            <a:noAutofit/>
          </a:bodyPr>
          <a:lstStyle/>
          <a:p>
            <a:r>
              <a:rPr lang="fi-FI" sz="2200" smtClean="0"/>
              <a:t>Varaudutaan </a:t>
            </a:r>
            <a:r>
              <a:rPr lang="fi-FI" sz="2200" smtClean="0"/>
              <a:t>sosiaali- ja </a:t>
            </a:r>
            <a:r>
              <a:rPr lang="fi-FI" sz="2200" dirty="0" smtClean="0"/>
              <a:t>terveyspalveluiden uudistuksen vaikutuksiin – konkreettisina  esimerkkeinä palveluseteliuudistus, riittävät resurssit kotihoitoon ja päihdetyöhön sekä koulujen monipuolisen eri-ikäisille suunnatun toiminnan (ns. Kyllikki-toiminta) laajentaminen.</a:t>
            </a:r>
          </a:p>
          <a:p>
            <a:r>
              <a:rPr lang="fi-FI" sz="2200" dirty="0"/>
              <a:t>Korostetaan terveysliikuntakaupungin profiilia ja sen jatkuvaa </a:t>
            </a:r>
            <a:r>
              <a:rPr lang="fi-FI" sz="2200" dirty="0" smtClean="0"/>
              <a:t>kehittämistä. </a:t>
            </a:r>
            <a:r>
              <a:rPr lang="fi-FI" sz="2200" dirty="0"/>
              <a:t>Konkreettisena esimerkkinä </a:t>
            </a:r>
            <a:r>
              <a:rPr lang="fi-FI" sz="2200" dirty="0" smtClean="0"/>
              <a:t>kevyenliikenteen </a:t>
            </a:r>
            <a:r>
              <a:rPr lang="fi-FI" sz="2200" dirty="0"/>
              <a:t>verkoston </a:t>
            </a:r>
            <a:r>
              <a:rPr lang="fi-FI" sz="2200" dirty="0" smtClean="0"/>
              <a:t>turvallisuuden ja toimivuuden parantaminen.</a:t>
            </a:r>
            <a:endParaRPr lang="fi-FI" sz="2200" dirty="0"/>
          </a:p>
          <a:p>
            <a:r>
              <a:rPr lang="fi-FI" sz="2200" dirty="0" smtClean="0"/>
              <a:t>Heinolan </a:t>
            </a:r>
            <a:r>
              <a:rPr lang="fi-FI" sz="2200" dirty="0"/>
              <a:t>on järjestettävä </a:t>
            </a:r>
            <a:r>
              <a:rPr lang="fi-FI" sz="2200" dirty="0" smtClean="0"/>
              <a:t>monipuolisesti toimivat, turvalliset ja terveelliset koulutilat. </a:t>
            </a:r>
          </a:p>
          <a:p>
            <a:r>
              <a:rPr lang="fi-FI" sz="2200" dirty="0" smtClean="0"/>
              <a:t>Lasten ja nuorten harrastustoimintaa on kehitettävä – konkreettisena esimerkkinä nuorisotila-asian ratkaisu sekä liikuntapaikkojen ja niiden aukioloaikojen kehittäminen. Jokaiselle lapselle ja nuorelle on tarjottava harrastusmahdollisuus.</a:t>
            </a:r>
          </a:p>
          <a:p>
            <a:r>
              <a:rPr lang="fi-FI" sz="2200" dirty="0" smtClean="0"/>
              <a:t>Perheiden </a:t>
            </a:r>
            <a:r>
              <a:rPr lang="fi-FI" sz="2200" dirty="0"/>
              <a:t>on voitava valita tarvitsemansa hoitomuoto. Laadukkaalla päivähoidolla </a:t>
            </a:r>
            <a:r>
              <a:rPr lang="fi-FI" sz="2200" dirty="0" smtClean="0"/>
              <a:t>ennaltaehkäisemme </a:t>
            </a:r>
            <a:r>
              <a:rPr lang="fi-FI" sz="2200" dirty="0"/>
              <a:t>syrjäytymistä. Konkreettisina esimerkkeinä </a:t>
            </a:r>
            <a:r>
              <a:rPr lang="fi-FI" sz="2200" dirty="0" smtClean="0"/>
              <a:t>varhaiskasvatuksessa ja koulussa riittävät </a:t>
            </a:r>
            <a:r>
              <a:rPr lang="fi-FI" sz="2200" dirty="0"/>
              <a:t>erityiskasvatuksen resurssit ja </a:t>
            </a:r>
            <a:r>
              <a:rPr lang="fi-FI" sz="2200" dirty="0" smtClean="0"/>
              <a:t>pienryhmätoiminta.</a:t>
            </a:r>
          </a:p>
          <a:p>
            <a:r>
              <a:rPr lang="fi-FI" sz="2200" dirty="0" smtClean="0"/>
              <a:t>Kirjasto, museot, kansalaisopisto ja aktiivinen kulttuurielämä lisäävät heinolalaisten hyvinvointia ja viihtyvyyttä.</a:t>
            </a:r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893968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1140124" y="619125"/>
            <a:ext cx="9911751" cy="574357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49000">
                <a:schemeClr val="accent3">
                  <a:lumMod val="45000"/>
                  <a:lumOff val="55000"/>
                </a:schemeClr>
              </a:gs>
              <a:gs pos="100000">
                <a:srgbClr val="F4F4F4"/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3999" y="474664"/>
            <a:ext cx="9144000" cy="1220787"/>
          </a:xfrm>
        </p:spPr>
        <p:txBody>
          <a:bodyPr/>
          <a:lstStyle/>
          <a:p>
            <a:r>
              <a:rPr lang="fi-FI" dirty="0" smtClean="0"/>
              <a:t>Demokratia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19225" y="1851820"/>
            <a:ext cx="9144000" cy="4510880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Kaupungin </a:t>
            </a:r>
            <a:r>
              <a:rPr lang="fi-FI" dirty="0"/>
              <a:t>organisaation uudistaminen ja yksinkertaistaminen. Keskijohdon sitouttaminen strategiaan on osa tätä</a:t>
            </a:r>
            <a:r>
              <a:rPr lang="fi-FI" dirty="0" smtClean="0"/>
              <a:t>. Konkreettisina esimerkkeinä luottamushenkilöorganisaation pienentäminen sekä vaalien jälkeinen luottamusmiespaikkojen vaalituloksenmukainen jako esim. pisteyttämällä. </a:t>
            </a:r>
          </a:p>
          <a:p>
            <a:r>
              <a:rPr lang="fi-FI" dirty="0" smtClean="0"/>
              <a:t>Heinola tulee säilyttää itsenäisenä kaupunkina, jonka asioista ja taloudesta päättää heinolalaisten valitsemat päättäjät. Heinolalaisten tulee itse voida vaikuttaa omaan elämäänsä. </a:t>
            </a:r>
          </a:p>
          <a:p>
            <a:r>
              <a:rPr lang="fi-FI" dirty="0" smtClean="0"/>
              <a:t>Heinolan </a:t>
            </a:r>
            <a:r>
              <a:rPr lang="fi-FI" dirty="0"/>
              <a:t>vahvuus on kaunis </a:t>
            </a:r>
            <a:r>
              <a:rPr lang="fi-FI" dirty="0" smtClean="0"/>
              <a:t>luonto ja kansallinen kaupunkipuisto. </a:t>
            </a:r>
            <a:r>
              <a:rPr lang="fi-FI" dirty="0"/>
              <a:t>Heinola </a:t>
            </a:r>
            <a:r>
              <a:rPr lang="fi-FI" dirty="0" smtClean="0"/>
              <a:t>voi profiloitua </a:t>
            </a:r>
            <a:r>
              <a:rPr lang="fi-FI" dirty="0"/>
              <a:t>Suomen viihtyisimmäksi kaupungiksi. Kaupunkiyhteisön on luotava uusia nykyaikaisia asumisen ja elämisen </a:t>
            </a:r>
            <a:r>
              <a:rPr lang="fi-FI" dirty="0" smtClean="0"/>
              <a:t>mahdollisuuksia – esimerkkinä </a:t>
            </a:r>
            <a:r>
              <a:rPr lang="fi-FI" dirty="0"/>
              <a:t>rohkeat kaavaratkaisut ja modernit energiaratkaisut, </a:t>
            </a:r>
            <a:r>
              <a:rPr lang="fi-FI" dirty="0" smtClean="0"/>
              <a:t>mielekkäät </a:t>
            </a:r>
            <a:r>
              <a:rPr lang="fi-FI" dirty="0"/>
              <a:t>kouluetäisyydet sekä ihmisläheinen </a:t>
            </a:r>
            <a:r>
              <a:rPr lang="fi-FI" dirty="0" smtClean="0"/>
              <a:t>kaupunkikeskusta. 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90976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1140124" y="781049"/>
            <a:ext cx="9911751" cy="500062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49000">
                <a:schemeClr val="accent3">
                  <a:lumMod val="45000"/>
                  <a:lumOff val="55000"/>
                </a:schemeClr>
              </a:gs>
              <a:gs pos="100000">
                <a:srgbClr val="F4F4F4"/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3999" y="781050"/>
            <a:ext cx="9144000" cy="1220787"/>
          </a:xfrm>
        </p:spPr>
        <p:txBody>
          <a:bodyPr/>
          <a:lstStyle/>
          <a:p>
            <a:r>
              <a:rPr lang="fi-FI" dirty="0" smtClean="0"/>
              <a:t>Resurssiviisaus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19225" y="2001836"/>
            <a:ext cx="9144000" cy="3970339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Varaudutaan </a:t>
            </a:r>
            <a:r>
              <a:rPr lang="fi-FI" dirty="0" smtClean="0"/>
              <a:t>sosiaali- ja </a:t>
            </a:r>
            <a:r>
              <a:rPr lang="fi-FI" dirty="0"/>
              <a:t>terveyspalveluiden uudistuksen </a:t>
            </a:r>
            <a:r>
              <a:rPr lang="fi-FI" dirty="0" smtClean="0"/>
              <a:t>vaikutuksiin. Konkreettisena esimerkkinä </a:t>
            </a:r>
            <a:r>
              <a:rPr lang="fi-FI" dirty="0"/>
              <a:t>henkilöstöresurssisuunnitelman </a:t>
            </a:r>
            <a:r>
              <a:rPr lang="fi-FI" dirty="0" smtClean="0"/>
              <a:t>tekeminen ja noudattaminen.</a:t>
            </a:r>
          </a:p>
          <a:p>
            <a:r>
              <a:rPr lang="fi-FI" dirty="0" smtClean="0"/>
              <a:t>Heinolalla </a:t>
            </a:r>
            <a:r>
              <a:rPr lang="fi-FI" dirty="0"/>
              <a:t>on tarjota luontonsa puolesta hyvät mahdollisuudet monipuoliseen virkistäytymiseen ja ulkoiluun </a:t>
            </a:r>
            <a:r>
              <a:rPr lang="fi-FI" dirty="0" smtClean="0"/>
              <a:t>sekä liikuntaan – huolehdimme </a:t>
            </a:r>
            <a:r>
              <a:rPr lang="fi-FI" dirty="0" smtClean="0">
                <a:solidFill>
                  <a:srgbClr val="002060"/>
                </a:solidFill>
              </a:rPr>
              <a:t>luontoresursseistamme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Olemassaolevien</a:t>
            </a:r>
            <a:r>
              <a:rPr lang="fi-FI" dirty="0" smtClean="0"/>
              <a:t> </a:t>
            </a:r>
            <a:r>
              <a:rPr lang="fi-FI" dirty="0"/>
              <a:t>resurssien, kuten Vierumäen, </a:t>
            </a:r>
            <a:r>
              <a:rPr lang="fi-FI" dirty="0" smtClean="0"/>
              <a:t>vahvistaminen. </a:t>
            </a:r>
            <a:r>
              <a:rPr lang="fi-FI" dirty="0"/>
              <a:t>	</a:t>
            </a:r>
            <a:endParaRPr lang="fi-FI" dirty="0" smtClean="0"/>
          </a:p>
          <a:p>
            <a:r>
              <a:rPr lang="fi-FI" dirty="0" smtClean="0"/>
              <a:t>Verotulojen riittävyyteen tulee kiinnittää erityisesti huomiota – veronmaksajien varoja on käytettävä vastuullisesti siihen, mihin ne on </a:t>
            </a:r>
            <a:r>
              <a:rPr lang="fi-FI" dirty="0"/>
              <a:t>tarkoitettu. Hyvinvointi perustuu vain kestävällä pohjalla olevaan talouteen. </a:t>
            </a:r>
            <a:endParaRPr lang="fi-FI" dirty="0" smtClean="0"/>
          </a:p>
          <a:p>
            <a:r>
              <a:rPr lang="fi-FI" dirty="0" smtClean="0"/>
              <a:t>Päätökset valmistellaan monipuolisesti ja huolellisesti, kustannusvaikutukset huomioiden. </a:t>
            </a:r>
          </a:p>
          <a:p>
            <a:r>
              <a:rPr lang="fi-FI" dirty="0" smtClean="0"/>
              <a:t>Kaupungin omistamaa maata ei tule myydä kaavoittamattomana.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23336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4029</TotalTime>
  <Words>372</Words>
  <Application>Microsoft Office PowerPoint</Application>
  <PresentationFormat>Laajakuva</PresentationFormat>
  <Paragraphs>29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Kokoomus Heinola</vt:lpstr>
      <vt:lpstr>Elinvoima</vt:lpstr>
      <vt:lpstr>Hyvinvointi</vt:lpstr>
      <vt:lpstr>Demokratia</vt:lpstr>
      <vt:lpstr>Resurssiviisaus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Kokoomus Heinola</dc:title>
  <dc:creator>Eira</dc:creator>
  <cp:lastModifiedBy>Harri Kuivalainen</cp:lastModifiedBy>
  <cp:revision>35</cp:revision>
  <dcterms:created xsi:type="dcterms:W3CDTF">2017-03-01T07:34:54Z</dcterms:created>
  <dcterms:modified xsi:type="dcterms:W3CDTF">2017-03-12T19:16:49Z</dcterms:modified>
</cp:coreProperties>
</file>